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3" r:id="rId12"/>
    <p:sldId id="270" r:id="rId13"/>
    <p:sldId id="271" r:id="rId14"/>
    <p:sldId id="272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DA19CC4-FF16-4773-894F-FFB20D39C3CF}">
          <p14:sldIdLst>
            <p14:sldId id="256"/>
            <p14:sldId id="275"/>
            <p14:sldId id="259"/>
            <p14:sldId id="260"/>
            <p14:sldId id="264"/>
            <p14:sldId id="265"/>
            <p14:sldId id="266"/>
            <p14:sldId id="267"/>
            <p14:sldId id="268"/>
            <p14:sldId id="269"/>
            <p14:sldId id="273"/>
            <p14:sldId id="270"/>
            <p14:sldId id="271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C5C"/>
    <a:srgbClr val="8CED2B"/>
    <a:srgbClr val="95EBA5"/>
    <a:srgbClr val="C39BE1"/>
    <a:srgbClr val="BD92DE"/>
    <a:srgbClr val="954ECA"/>
    <a:srgbClr val="78B64E"/>
    <a:srgbClr val="E4B2E2"/>
    <a:srgbClr val="F5A9D1"/>
    <a:srgbClr val="45E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5" autoAdjust="0"/>
  </p:normalViewPr>
  <p:slideViewPr>
    <p:cSldViewPr snapToGrid="0">
      <p:cViewPr varScale="1">
        <p:scale>
          <a:sx n="83" d="100"/>
          <a:sy n="83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CDB83-E68F-485F-A8D0-18C7925D068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670AF-0D71-4D1A-8CA1-C338CF91B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3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670AF-0D71-4D1A-8CA1-C338CF91B7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2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Также яйца высиживает</a:t>
            </a:r>
            <a:r>
              <a:rPr lang="ru-RU" baseline="0" dirty="0"/>
              <a:t> самец и у пингвинов.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670AF-0D71-4D1A-8CA1-C338CF91B7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9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35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3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0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4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8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0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0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2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179-7FB6-4D82-8F5D-EEA87E703274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EA4B-0CD2-47BA-95BE-6DCBFB642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E179-7FB6-4D82-8F5D-EEA87E703274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DEA4B-0CD2-47BA-95BE-6DCBFB642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7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5" Type="http://schemas.openxmlformats.org/officeDocument/2006/relationships/slide" Target="slide7.xml"/><Relationship Id="rId15" Type="http://schemas.openxmlformats.org/officeDocument/2006/relationships/image" Target="../media/image4.jpeg"/><Relationship Id="rId10" Type="http://schemas.openxmlformats.org/officeDocument/2006/relationships/slide" Target="slide15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" Target="slide3.xml"/><Relationship Id="rId7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22146" y="340792"/>
            <a:ext cx="7019954" cy="1193800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br>
              <a:rPr lang="ru-RU" b="1" dirty="0">
                <a:latin typeface="Arial Black" panose="020B0A04020102020204" pitchFamily="34" charset="0"/>
              </a:rPr>
            </a:br>
            <a:r>
              <a:rPr lang="ru-RU" sz="6700" b="1" dirty="0"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ЧТО?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463842" y="3941526"/>
            <a:ext cx="7133229" cy="165576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 викторина</a:t>
            </a:r>
          </a:p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по окружающему миру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82" t="2358" r="22492" b="7243"/>
          <a:stretch/>
        </p:blipFill>
        <p:spPr>
          <a:xfrm>
            <a:off x="300250" y="245660"/>
            <a:ext cx="4353637" cy="6612340"/>
          </a:xfrm>
          <a:prstGeom prst="rect">
            <a:avLst/>
          </a:prstGeom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5940372" y="2378869"/>
            <a:ext cx="7019954" cy="1193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b="1" dirty="0">
                <a:latin typeface="Arial Black" panose="020B0A04020102020204" pitchFamily="34" charset="0"/>
              </a:rPr>
            </a:b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КОГДА?</a:t>
            </a: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4653887" y="1371434"/>
            <a:ext cx="7019954" cy="1193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b="1" dirty="0">
                <a:latin typeface="Arial Black" panose="020B0A04020102020204" pitchFamily="34" charset="0"/>
              </a:rPr>
            </a:b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ГДЕ?</a:t>
            </a:r>
          </a:p>
        </p:txBody>
      </p:sp>
    </p:spTree>
    <p:extLst>
      <p:ext uri="{BB962C8B-B14F-4D97-AF65-F5344CB8AC3E}">
        <p14:creationId xmlns:p14="http://schemas.microsoft.com/office/powerpoint/2010/main" val="39417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000">
        <p14:prism isContent="1"/>
        <p:sndAc>
          <p:stSnd>
            <p:snd r:embed="rId2" name="заставка.wav"/>
          </p:stSnd>
        </p:sndAc>
      </p:transition>
    </mc:Choice>
    <mc:Fallback xmlns="">
      <p:transition spd="slow" advClick="0" advTm="38000">
        <p:fade/>
        <p:sndAc>
          <p:stSnd>
            <p:snd r:embed="rId5" name="заставка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dvAuto="100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9" y="365125"/>
            <a:ext cx="100304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Какой зверёк всю зиму спит вниз головой?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r>
              <a:rPr lang="ru-RU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33639" y="4583064"/>
            <a:ext cx="24224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/>
                </a:solidFill>
                <a:latin typeface="Nautilus Pompilius" panose="02000000000000000000" pitchFamily="50" charset="-52"/>
              </a:rPr>
              <a:t>летучая</a:t>
            </a:r>
          </a:p>
          <a:p>
            <a:pPr algn="ctr"/>
            <a:r>
              <a:rPr lang="ru-RU" sz="4400" b="1" dirty="0">
                <a:solidFill>
                  <a:schemeClr val="accent2"/>
                </a:solidFill>
                <a:latin typeface="Nautilus Pompilius" panose="02000000000000000000" pitchFamily="50" charset="-52"/>
              </a:rPr>
              <a:t>мышь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362" y="2038350"/>
            <a:ext cx="3343275" cy="278130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стоп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36785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676" y="623219"/>
            <a:ext cx="100304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Между какими двумя одинаковыми буквами можно поставить маленькую лошадь и получить название страны?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П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990600" y="1952306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33171" y="4924258"/>
            <a:ext cx="19688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/>
                </a:solidFill>
                <a:latin typeface="Nautilus Pompilius" panose="02000000000000000000" pitchFamily="50" charset="-52"/>
              </a:rPr>
              <a:t>Япония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475" y="2278107"/>
            <a:ext cx="5216606" cy="355278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стоп</a:t>
            </a:r>
          </a:p>
        </p:txBody>
      </p:sp>
      <p:sp>
        <p:nvSpPr>
          <p:cNvPr id="17" name="Овал 16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355368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9" y="365125"/>
            <a:ext cx="100304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Самая высокая горная вершина Европы?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25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95544" y="4583064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/>
                </a:solidFill>
                <a:latin typeface="Nautilus Pompilius" panose="02000000000000000000" pitchFamily="50" charset="-52"/>
              </a:rPr>
              <a:t>Эльбрус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647" y="1429650"/>
            <a:ext cx="5508327" cy="413124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5" name="Овал 14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стоп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28774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9" y="365125"/>
            <a:ext cx="1003042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Из какого дерева делают спички?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50421" y="4583064"/>
            <a:ext cx="1588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/>
                </a:solidFill>
                <a:latin typeface="Nautilus Pompilius" panose="02000000000000000000" pitchFamily="50" charset="-52"/>
              </a:rPr>
              <a:t>осина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729" y="1461270"/>
            <a:ext cx="5053178" cy="361302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стоп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23590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9" y="365125"/>
            <a:ext cx="100304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У каких растений нет корней, стеблей, листьев и цветов 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20632" y="4583064"/>
            <a:ext cx="2648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/>
                </a:solidFill>
                <a:latin typeface="Nautilus Pompilius" panose="02000000000000000000" pitchFamily="50" charset="-52"/>
              </a:rPr>
              <a:t>водоросли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650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902" y="1464856"/>
            <a:ext cx="5078428" cy="4297620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стоп</a:t>
            </a:r>
          </a:p>
        </p:txBody>
      </p:sp>
      <p:sp>
        <p:nvSpPr>
          <p:cNvPr id="17" name="Овал 16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40997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676" y="623219"/>
            <a:ext cx="100304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Название какого растения леса связано с именем птицы?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990600" y="1952306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4164" y="4624007"/>
            <a:ext cx="3437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/>
                </a:solidFill>
                <a:latin typeface="Nautilus Pompilius" panose="02000000000000000000" pitchFamily="50" charset="-52"/>
              </a:rPr>
              <a:t>Вороний глаз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стоп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старт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618" y="1948782"/>
            <a:ext cx="4880597" cy="36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7007" y="1336430"/>
            <a:ext cx="10354993" cy="53175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Nautilus Pompilius" panose="02000000000000000000" pitchFamily="50" charset="-52"/>
              </a:rPr>
              <a:t>С помощью стрелки выбирается вопрос, который имеет количество баллов за ответ.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Nautilus Pompilius" panose="02000000000000000000" pitchFamily="50" charset="-52"/>
              </a:rPr>
              <a:t>Нажимая на выпавший сектор, переходим к заданию.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autilus Pompilius" panose="02000000000000000000" pitchFamily="50" charset="-52"/>
              </a:rPr>
              <a:t>На обдумывание вопроса отводится 1 минута. Кнопка «старт» начинает отсчёт времени. Об окончании времени оповестит кнопка «</a:t>
            </a:r>
            <a:r>
              <a:rPr lang="ru-RU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autilus Pompilius" panose="02000000000000000000" pitchFamily="50" charset="-52"/>
              </a:rPr>
              <a:t>стоп» и звуковой </a:t>
            </a:r>
            <a:r>
              <a:rPr lang="ru-RU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autilus Pompilius" panose="02000000000000000000" pitchFamily="50" charset="-52"/>
              </a:rPr>
              <a:t>сигнал.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autilus Pompilius" panose="02000000000000000000" pitchFamily="50" charset="-52"/>
              </a:rPr>
              <a:t>Проверяем правильность ответа- нажимаем на кнопку «ответ».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Nautilus Pompilius" panose="02000000000000000000" pitchFamily="50" charset="-52"/>
              </a:rPr>
              <a:t>Значение секторов: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Nautilus Pompilius" panose="02000000000000000000" pitchFamily="50" charset="-52"/>
              </a:rPr>
              <a:t>Z</a:t>
            </a:r>
            <a:r>
              <a:rPr lang="ru-RU" dirty="0">
                <a:latin typeface="Nautilus Pompilius" panose="02000000000000000000" pitchFamily="50" charset="-52"/>
              </a:rPr>
              <a:t> – зеро, удваивается заработанная сумма баллов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Nautilus Pompilius" panose="02000000000000000000" pitchFamily="50" charset="-52"/>
              </a:rPr>
              <a:t>Б</a:t>
            </a:r>
            <a:r>
              <a:rPr lang="ru-RU" dirty="0">
                <a:latin typeface="Nautilus Pompilius" panose="02000000000000000000" pitchFamily="50" charset="-52"/>
              </a:rPr>
              <a:t> – блиц вопросы: 30 баллов за ответы на 3 вопроса по 20 секунд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Nautilus Pompilius" panose="02000000000000000000" pitchFamily="50" charset="-52"/>
              </a:rPr>
              <a:t>П</a:t>
            </a:r>
            <a:r>
              <a:rPr lang="ru-RU" dirty="0">
                <a:latin typeface="Nautilus Pompilius" panose="02000000000000000000" pitchFamily="50" charset="-52"/>
              </a:rPr>
              <a:t> – помощь зрителей, за правильный ответ – 30 баллов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Nautilus Pompilius" panose="02000000000000000000" pitchFamily="50" charset="-52"/>
              </a:rPr>
              <a:t>    - музыкальная пауза.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Nautilus Pompilius" panose="02000000000000000000" pitchFamily="50" charset="-5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Nautilus Pompilius" panose="02000000000000000000" pitchFamily="50" charset="-5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4132" y="379827"/>
            <a:ext cx="10515600" cy="956603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  <a:latin typeface="Nautilus Pompilius" panose="02000000000000000000" pitchFamily="50" charset="-52"/>
              </a:rPr>
              <a:t>Правила игры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719" y="5993621"/>
            <a:ext cx="373279" cy="526805"/>
          </a:xfrm>
          <a:prstGeom prst="rect">
            <a:avLst/>
          </a:prstGeom>
        </p:spPr>
      </p:pic>
      <p:sp>
        <p:nvSpPr>
          <p:cNvPr id="2" name="Управляющая кнопка: сведения 1">
            <a:hlinkClick r:id="" action="ppaction://noaction" highlightClick="1"/>
          </p:cNvPr>
          <p:cNvSpPr/>
          <p:nvPr/>
        </p:nvSpPr>
        <p:spPr>
          <a:xfrm>
            <a:off x="301801" y="6017713"/>
            <a:ext cx="421531" cy="559559"/>
          </a:xfrm>
          <a:prstGeom prst="actionButtonInformatio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11000096" y="6217153"/>
            <a:ext cx="828840" cy="48463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2751711" y="114314"/>
            <a:ext cx="7047973" cy="6586896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094812" y="367900"/>
            <a:ext cx="6348322" cy="6038749"/>
          </a:xfrm>
          <a:prstGeom prst="ellipse">
            <a:avLst/>
          </a:prstGeom>
          <a:gradFill flip="none" rotWithShape="1">
            <a:gsLst>
              <a:gs pos="0">
                <a:srgbClr val="95EBA5"/>
              </a:gs>
              <a:gs pos="88585">
                <a:schemeClr val="accent6">
                  <a:lumMod val="60000"/>
                  <a:lumOff val="40000"/>
                </a:schemeClr>
              </a:gs>
              <a:gs pos="7800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800000">
            <a:off x="6341189" y="346815"/>
            <a:ext cx="0" cy="634620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3600126" y="1922033"/>
            <a:ext cx="5383413" cy="309250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319763" y="360019"/>
            <a:ext cx="50993" cy="606033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800000" flipH="1">
            <a:off x="4685880" y="792996"/>
            <a:ext cx="3166187" cy="550761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886558" y="993317"/>
            <a:ext cx="3024743" cy="513612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Овал 49">
            <a:hlinkClick r:id="rId4" action="ppaction://hlinksldjump"/>
          </p:cNvPr>
          <p:cNvSpPr/>
          <p:nvPr/>
        </p:nvSpPr>
        <p:spPr>
          <a:xfrm>
            <a:off x="4192681" y="604921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52" name="Овал 51">
            <a:hlinkClick r:id="rId5" action="ppaction://hlinksldjump"/>
          </p:cNvPr>
          <p:cNvSpPr/>
          <p:nvPr/>
        </p:nvSpPr>
        <p:spPr>
          <a:xfrm>
            <a:off x="7547566" y="554321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Б</a:t>
            </a:r>
          </a:p>
        </p:txBody>
      </p:sp>
      <p:sp>
        <p:nvSpPr>
          <p:cNvPr id="53" name="Овал 52">
            <a:hlinkClick r:id="rId6" action="ppaction://hlinksldjump"/>
          </p:cNvPr>
          <p:cNvSpPr/>
          <p:nvPr/>
        </p:nvSpPr>
        <p:spPr>
          <a:xfrm>
            <a:off x="8642913" y="1614933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6" name="Овал 55">
            <a:hlinkClick r:id="rId7" action="ppaction://hlinksldjump"/>
          </p:cNvPr>
          <p:cNvSpPr/>
          <p:nvPr/>
        </p:nvSpPr>
        <p:spPr>
          <a:xfrm>
            <a:off x="7348478" y="5850913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П</a:t>
            </a:r>
          </a:p>
        </p:txBody>
      </p:sp>
      <p:sp>
        <p:nvSpPr>
          <p:cNvPr id="57" name="Овал 56">
            <a:hlinkClick r:id="rId8" action="ppaction://hlinksldjump"/>
          </p:cNvPr>
          <p:cNvSpPr/>
          <p:nvPr/>
        </p:nvSpPr>
        <p:spPr>
          <a:xfrm>
            <a:off x="5913833" y="6153305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58" name="Овал 57">
            <a:hlinkClick r:id="rId9" action="ppaction://hlinksldjump"/>
          </p:cNvPr>
          <p:cNvSpPr/>
          <p:nvPr/>
        </p:nvSpPr>
        <p:spPr>
          <a:xfrm>
            <a:off x="4451667" y="5820993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25</a:t>
            </a:r>
          </a:p>
        </p:txBody>
      </p:sp>
      <p:sp>
        <p:nvSpPr>
          <p:cNvPr id="59" name="Овал 58">
            <a:hlinkClick r:id="rId10" action="ppaction://hlinksldjump"/>
          </p:cNvPr>
          <p:cNvSpPr/>
          <p:nvPr/>
        </p:nvSpPr>
        <p:spPr>
          <a:xfrm>
            <a:off x="3267740" y="4830815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55" name="Овал 54">
            <a:hlinkClick r:id="rId11" action="ppaction://hlinksldjump"/>
          </p:cNvPr>
          <p:cNvSpPr/>
          <p:nvPr/>
        </p:nvSpPr>
        <p:spPr>
          <a:xfrm>
            <a:off x="8532074" y="4768313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hlinkClick r:id="rId12" action="ppaction://hlinksldjump"/>
          </p:cNvPr>
          <p:cNvSpPr/>
          <p:nvPr/>
        </p:nvSpPr>
        <p:spPr>
          <a:xfrm>
            <a:off x="3174091" y="1668837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Z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948724" y="3469103"/>
            <a:ext cx="6640498" cy="4754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Овал 53">
            <a:hlinkClick r:id="rId13" action="ppaction://hlinksldjump"/>
          </p:cNvPr>
          <p:cNvSpPr/>
          <p:nvPr/>
        </p:nvSpPr>
        <p:spPr>
          <a:xfrm>
            <a:off x="9025452" y="3297404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60" name="Овал 59">
            <a:hlinkClick r:id="rId14" action="ppaction://hlinksldjump"/>
          </p:cNvPr>
          <p:cNvSpPr/>
          <p:nvPr/>
        </p:nvSpPr>
        <p:spPr>
          <a:xfrm>
            <a:off x="2716812" y="3297404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966" y="4728677"/>
            <a:ext cx="373279" cy="526805"/>
          </a:xfrm>
          <a:prstGeom prst="rect">
            <a:avLst/>
          </a:prstGeom>
        </p:spPr>
      </p:pic>
      <p:sp>
        <p:nvSpPr>
          <p:cNvPr id="40" name="Равнобедренный треугольник 39"/>
          <p:cNvSpPr/>
          <p:nvPr/>
        </p:nvSpPr>
        <p:spPr>
          <a:xfrm rot="10800000">
            <a:off x="2011756" y="4915207"/>
            <a:ext cx="559723" cy="2299351"/>
          </a:xfrm>
          <a:prstGeom prst="triangl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6172374" y="556893"/>
            <a:ext cx="396763" cy="5850403"/>
            <a:chOff x="1850344" y="532995"/>
            <a:chExt cx="396763" cy="5850403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850344" y="532995"/>
              <a:ext cx="396376" cy="3034466"/>
              <a:chOff x="1850344" y="532995"/>
              <a:chExt cx="396376" cy="3034466"/>
            </a:xfrm>
          </p:grpSpPr>
          <p:sp>
            <p:nvSpPr>
              <p:cNvPr id="11" name="Равнобедренный треугольник 10"/>
              <p:cNvSpPr/>
              <p:nvPr/>
            </p:nvSpPr>
            <p:spPr>
              <a:xfrm>
                <a:off x="1885670" y="532995"/>
                <a:ext cx="343453" cy="822050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5" name="Группа 14"/>
              <p:cNvGrpSpPr/>
              <p:nvPr/>
            </p:nvGrpSpPr>
            <p:grpSpPr>
              <a:xfrm>
                <a:off x="1850344" y="1292103"/>
                <a:ext cx="396376" cy="2275358"/>
                <a:chOff x="1850344" y="1345367"/>
                <a:chExt cx="396376" cy="222209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1850344" y="1433015"/>
                  <a:ext cx="396376" cy="2134445"/>
                  <a:chOff x="1850344" y="1433015"/>
                  <a:chExt cx="396376" cy="2134445"/>
                </a:xfrm>
              </p:grpSpPr>
              <p:grpSp>
                <p:nvGrpSpPr>
                  <p:cNvPr id="5" name="Группа 4"/>
                  <p:cNvGrpSpPr/>
                  <p:nvPr/>
                </p:nvGrpSpPr>
                <p:grpSpPr>
                  <a:xfrm>
                    <a:off x="1949621" y="1801532"/>
                    <a:ext cx="196499" cy="1765928"/>
                    <a:chOff x="1949621" y="1801532"/>
                    <a:chExt cx="196499" cy="1765928"/>
                  </a:xfrm>
                </p:grpSpPr>
                <p:sp>
                  <p:nvSpPr>
                    <p:cNvPr id="2" name="Прямоугольник 1"/>
                    <p:cNvSpPr/>
                    <p:nvPr/>
                  </p:nvSpPr>
                  <p:spPr>
                    <a:xfrm>
                      <a:off x="2011756" y="1801532"/>
                      <a:ext cx="82322" cy="1692296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" name="Овал 2"/>
                    <p:cNvSpPr/>
                    <p:nvPr/>
                  </p:nvSpPr>
                  <p:spPr>
                    <a:xfrm>
                      <a:off x="1949621" y="3359071"/>
                      <a:ext cx="196499" cy="208389"/>
                    </a:xfrm>
                    <a:prstGeom prst="ellipse">
                      <a:avLst/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8" name="Овал 7"/>
                  <p:cNvSpPr/>
                  <p:nvPr/>
                </p:nvSpPr>
                <p:spPr>
                  <a:xfrm>
                    <a:off x="1850344" y="1433015"/>
                    <a:ext cx="396376" cy="368516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" name="Прямоугольник 13"/>
                <p:cNvSpPr/>
                <p:nvPr/>
              </p:nvSpPr>
              <p:spPr>
                <a:xfrm>
                  <a:off x="1967119" y="1345367"/>
                  <a:ext cx="173453" cy="14557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42" name="Группа 41"/>
            <p:cNvGrpSpPr/>
            <p:nvPr/>
          </p:nvGrpSpPr>
          <p:grpSpPr>
            <a:xfrm rot="10800000">
              <a:off x="1850731" y="3348932"/>
              <a:ext cx="396376" cy="3034466"/>
              <a:chOff x="1850344" y="532995"/>
              <a:chExt cx="396376" cy="3034466"/>
            </a:xfrm>
          </p:grpSpPr>
          <p:sp>
            <p:nvSpPr>
              <p:cNvPr id="43" name="Равнобедренный треугольник 42"/>
              <p:cNvSpPr/>
              <p:nvPr/>
            </p:nvSpPr>
            <p:spPr>
              <a:xfrm>
                <a:off x="1885670" y="532995"/>
                <a:ext cx="343453" cy="822050"/>
              </a:xfrm>
              <a:prstGeom prst="triangle">
                <a:avLst/>
              </a:prstGeom>
              <a:solidFill>
                <a:schemeClr val="accen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4" name="Группа 43"/>
              <p:cNvGrpSpPr/>
              <p:nvPr/>
            </p:nvGrpSpPr>
            <p:grpSpPr>
              <a:xfrm>
                <a:off x="1850344" y="1292103"/>
                <a:ext cx="396376" cy="2275358"/>
                <a:chOff x="1850344" y="1345367"/>
                <a:chExt cx="396376" cy="2222093"/>
              </a:xfrm>
            </p:grpSpPr>
            <p:grpSp>
              <p:nvGrpSpPr>
                <p:cNvPr id="45" name="Группа 44"/>
                <p:cNvGrpSpPr/>
                <p:nvPr/>
              </p:nvGrpSpPr>
              <p:grpSpPr>
                <a:xfrm>
                  <a:off x="1850344" y="1433015"/>
                  <a:ext cx="396376" cy="2134445"/>
                  <a:chOff x="1850344" y="1433015"/>
                  <a:chExt cx="396376" cy="2134445"/>
                </a:xfrm>
              </p:grpSpPr>
              <p:grpSp>
                <p:nvGrpSpPr>
                  <p:cNvPr id="47" name="Группа 46"/>
                  <p:cNvGrpSpPr/>
                  <p:nvPr/>
                </p:nvGrpSpPr>
                <p:grpSpPr>
                  <a:xfrm>
                    <a:off x="1949621" y="1801532"/>
                    <a:ext cx="196499" cy="1765928"/>
                    <a:chOff x="1949621" y="1801532"/>
                    <a:chExt cx="196499" cy="1765928"/>
                  </a:xfrm>
                </p:grpSpPr>
                <p:sp>
                  <p:nvSpPr>
                    <p:cNvPr id="49" name="Прямоугольник 48"/>
                    <p:cNvSpPr/>
                    <p:nvPr/>
                  </p:nvSpPr>
                  <p:spPr>
                    <a:xfrm>
                      <a:off x="2011756" y="1801532"/>
                      <a:ext cx="82322" cy="1692296"/>
                    </a:xfrm>
                    <a:prstGeom prst="rect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2" name="Овал 61"/>
                    <p:cNvSpPr/>
                    <p:nvPr/>
                  </p:nvSpPr>
                  <p:spPr>
                    <a:xfrm>
                      <a:off x="1949621" y="3359071"/>
                      <a:ext cx="196499" cy="208389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48" name="Овал 47"/>
                  <p:cNvSpPr/>
                  <p:nvPr/>
                </p:nvSpPr>
                <p:spPr>
                  <a:xfrm>
                    <a:off x="1850344" y="1433015"/>
                    <a:ext cx="396376" cy="368516"/>
                  </a:xfrm>
                  <a:prstGeom prst="ellipse">
                    <a:avLst/>
                  </a:prstGeom>
                  <a:solidFill>
                    <a:schemeClr val="accent1">
                      <a:alpha val="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6" name="Прямоугольник 45"/>
                <p:cNvSpPr/>
                <p:nvPr/>
              </p:nvSpPr>
              <p:spPr>
                <a:xfrm>
                  <a:off x="1967119" y="1345367"/>
                  <a:ext cx="173453" cy="145575"/>
                </a:xfrm>
                <a:prstGeom prst="rect">
                  <a:avLst/>
                </a:prstGeom>
                <a:solidFill>
                  <a:schemeClr val="accent1">
                    <a:alpha val="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51" name="Овал 50">
            <a:hlinkClick r:id="rId16" action="ppaction://hlinksldjump"/>
          </p:cNvPr>
          <p:cNvSpPr/>
          <p:nvPr/>
        </p:nvSpPr>
        <p:spPr>
          <a:xfrm>
            <a:off x="5959225" y="123133"/>
            <a:ext cx="756000" cy="540000"/>
          </a:xfrm>
          <a:prstGeom prst="ellipse">
            <a:avLst/>
          </a:prstGeom>
          <a:solidFill>
            <a:srgbClr val="83BC5C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Умножение 19">
            <a:hlinkClick r:id="" action="ppaction://hlinkshowjump?jump=endshow"/>
          </p:cNvPr>
          <p:cNvSpPr/>
          <p:nvPr/>
        </p:nvSpPr>
        <p:spPr>
          <a:xfrm>
            <a:off x="10702153" y="445423"/>
            <a:ext cx="914400" cy="914400"/>
          </a:xfrm>
          <a:prstGeom prst="mathMultiply">
            <a:avLst/>
          </a:prstGeom>
          <a:solidFill>
            <a:srgbClr val="83BC5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9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800000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4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8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000000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600000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8400000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600000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0200000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8400000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55" grpId="0" animBg="1"/>
      <p:bldP spid="61" grpId="0" animBg="1"/>
      <p:bldP spid="54" grpId="0" animBg="1"/>
      <p:bldP spid="6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160" y="365125"/>
            <a:ext cx="9311640" cy="1325563"/>
          </a:xfrm>
        </p:spPr>
        <p:txBody>
          <a:bodyPr/>
          <a:lstStyle/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Какое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 дерево зацветает позже всех?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824" y="2239328"/>
            <a:ext cx="4380215" cy="2305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697" y="1076354"/>
            <a:ext cx="4552666" cy="4978646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33639" y="4883315"/>
            <a:ext cx="1388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2"/>
                </a:solidFill>
                <a:latin typeface="Nautilus Pompilius" panose="02000000000000000000" pitchFamily="50" charset="-52"/>
              </a:rPr>
              <a:t>липа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стоп</a:t>
            </a:r>
          </a:p>
        </p:txBody>
      </p:sp>
      <p:sp>
        <p:nvSpPr>
          <p:cNvPr id="14" name="Управляющая кнопка: возврат 13">
            <a:hlinkClick r:id="rId5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5761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9" y="365125"/>
            <a:ext cx="10030420" cy="1325563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Какие ягоды можно собирать из-под снега?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33639" y="4883315"/>
            <a:ext cx="1962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2"/>
                </a:solidFill>
                <a:latin typeface="Nautilus Pompilius" panose="02000000000000000000" pitchFamily="50" charset="-52"/>
              </a:rPr>
              <a:t>клюква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805" y="1528831"/>
            <a:ext cx="5124450" cy="4029075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стоп</a:t>
            </a:r>
          </a:p>
        </p:txBody>
      </p:sp>
      <p:sp>
        <p:nvSpPr>
          <p:cNvPr id="17" name="Овал 16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19885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9" y="365125"/>
            <a:ext cx="10030420" cy="1325563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У каких птиц яйца высиживает самец?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33639" y="4883315"/>
            <a:ext cx="2010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2"/>
                </a:solidFill>
                <a:latin typeface="Nautilus Pompilius" panose="02000000000000000000" pitchFamily="50" charset="-52"/>
              </a:rPr>
              <a:t>страус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4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133" y="1600196"/>
            <a:ext cx="3157734" cy="3657607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стоп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2127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560" y="389560"/>
            <a:ext cx="8038531" cy="1325563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Какую рыбу называют подводным санитаром?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12240" y="1279525"/>
            <a:ext cx="1462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2"/>
                </a:solidFill>
                <a:latin typeface="Nautilus Pompilius" panose="02000000000000000000" pitchFamily="50" charset="-52"/>
              </a:rPr>
              <a:t>щука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25233" y="5960621"/>
            <a:ext cx="822960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9" name="Овал 8"/>
          <p:cNvSpPr/>
          <p:nvPr/>
        </p:nvSpPr>
        <p:spPr>
          <a:xfrm>
            <a:off x="2845164" y="5960621"/>
            <a:ext cx="1223889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стоп</a:t>
            </a:r>
          </a:p>
        </p:txBody>
      </p:sp>
      <p:sp>
        <p:nvSpPr>
          <p:cNvPr id="10" name="Овал 9"/>
          <p:cNvSpPr/>
          <p:nvPr/>
        </p:nvSpPr>
        <p:spPr>
          <a:xfrm>
            <a:off x="4166024" y="5960621"/>
            <a:ext cx="822960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85955" y="5960621"/>
            <a:ext cx="122011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стоп</a:t>
            </a:r>
          </a:p>
        </p:txBody>
      </p:sp>
      <p:sp>
        <p:nvSpPr>
          <p:cNvPr id="12" name="Овал 11"/>
          <p:cNvSpPr/>
          <p:nvPr/>
        </p:nvSpPr>
        <p:spPr>
          <a:xfrm>
            <a:off x="6403041" y="5960621"/>
            <a:ext cx="822960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3" name="Овал 12"/>
          <p:cNvSpPr/>
          <p:nvPr/>
        </p:nvSpPr>
        <p:spPr>
          <a:xfrm>
            <a:off x="7322973" y="5960621"/>
            <a:ext cx="1273368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стоп</a:t>
            </a: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987040" y="3383252"/>
            <a:ext cx="70695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Чем питается ёж зимой?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50312" y="2771290"/>
            <a:ext cx="23054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2"/>
                </a:solidFill>
                <a:latin typeface="Nautilus Pompilius" panose="02000000000000000000" pitchFamily="50" charset="-52"/>
              </a:rPr>
              <a:t>кузнечик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137095" y="1725126"/>
            <a:ext cx="85652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У какого насекомого ухо на ноге?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9409" y="4624010"/>
            <a:ext cx="4256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2"/>
                </a:solidFill>
                <a:latin typeface="Nautilus Pompilius" panose="02000000000000000000" pitchFamily="50" charset="-52"/>
              </a:rPr>
              <a:t>Ничем, он спит.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5210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20" y="443280"/>
            <a:ext cx="619100" cy="75808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989695" y="706861"/>
            <a:ext cx="43081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Дружат ветер и волна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 А </a:t>
            </a:r>
            <a:r>
              <a:rPr lang="ru-RU" sz="2400" dirty="0" err="1">
                <a:latin typeface="Nautilus Pompilius" panose="02000000000000000000" pitchFamily="50" charset="-52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Nautilus Pompilius" panose="02000000000000000000" pitchFamily="50" charset="-52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Nautilus Pompilius" panose="02000000000000000000" pitchFamily="50" charset="-52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 Дружат звёзды и луна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 А </a:t>
            </a:r>
            <a:r>
              <a:rPr lang="ru-RU" sz="2400" dirty="0" err="1">
                <a:latin typeface="Nautilus Pompilius" panose="02000000000000000000" pitchFamily="50" charset="-52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Nautilus Pompilius" panose="02000000000000000000" pitchFamily="50" charset="-52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Nautilus Pompilius" panose="02000000000000000000" pitchFamily="50" charset="-52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Дружен лес и дружен луг,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И река им тоже друг.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Дружен лес и дружен луг,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И река им тоже друг.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        Солнышко смеётся,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Ярко светит детям.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В каждой песне солнце,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В каждом сердце песня!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  Песня, песня. А </a:t>
            </a:r>
            <a:r>
              <a:rPr lang="ru-RU" sz="2400" dirty="0" err="1">
                <a:latin typeface="Nautilus Pompilius" panose="02000000000000000000" pitchFamily="50" charset="-52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Nautilus Pompilius" panose="02000000000000000000" pitchFamily="50" charset="-52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Nautilus Pompilius" panose="02000000000000000000" pitchFamily="50" charset="-52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Nautilus Pompilius" panose="02000000000000000000" pitchFamily="50" charset="-52"/>
              <a:ea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850" y="268897"/>
            <a:ext cx="2195042" cy="22123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86" y="365125"/>
            <a:ext cx="2895600" cy="22288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323" y="595553"/>
            <a:ext cx="1981372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солнышко смеётся.wav"/>
          </p:stSnd>
        </p:sndAc>
      </p:transition>
    </mc:Choice>
    <mc:Fallback xmlns="">
      <p:transition spd="slow" advClick="0">
        <p:sndAc>
          <p:stSnd>
            <p:snd r:embed="rId8" name="солнышко смеётся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" presetID="3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0"/>
                            </p:stCondLst>
                            <p:childTnLst>
                              <p:par>
                                <p:cTn id="55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61" presetID="35" presetClass="path" presetSubtype="0" accel="24000" decel="27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0833E-6 4.07407E-6 L -0.63308 0.006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5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63307 0.00648 L 8.33333E-7 -1.11111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9" y="365125"/>
            <a:ext cx="100304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Какое животное обладает самым громким голосом?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365125"/>
            <a:ext cx="112776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Z</a:t>
            </a:r>
            <a:endParaRPr lang="ru-RU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341120" y="1948782"/>
            <a:ext cx="1645920" cy="914400"/>
          </a:xfrm>
          <a:prstGeom prst="wedgeEllipseCallout">
            <a:avLst/>
          </a:prstGeom>
          <a:solidFill>
            <a:srgbClr val="95EB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Nautilus Pompilius" panose="02000000000000000000" pitchFamily="50" charset="-52"/>
              </a:rPr>
              <a:t>ответ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33639" y="4883315"/>
            <a:ext cx="2398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2"/>
                </a:solidFill>
                <a:latin typeface="Nautilus Pompilius" panose="02000000000000000000" pitchFamily="50" charset="-52"/>
              </a:rPr>
              <a:t>крокодил</a:t>
            </a:r>
            <a:endParaRPr lang="ru-RU" sz="3200" b="1" dirty="0">
              <a:solidFill>
                <a:schemeClr val="accent2"/>
              </a:solidFill>
              <a:latin typeface="Nautilus Pompilius" panose="02000000000000000000" pitchFamily="50" charset="-52"/>
            </a:endParaRPr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10864596" y="6160216"/>
            <a:ext cx="978408" cy="484632"/>
          </a:xfrm>
          <a:prstGeom prst="actionButtonReturn">
            <a:avLst/>
          </a:prstGeom>
          <a:solidFill>
            <a:srgbClr val="8CED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1" t="23774" r="2055" b="29234"/>
          <a:stretch/>
        </p:blipFill>
        <p:spPr>
          <a:xfrm>
            <a:off x="2987040" y="1690688"/>
            <a:ext cx="8147713" cy="292062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341104" y="5934606"/>
            <a:ext cx="142673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стоп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84500" y="5887875"/>
            <a:ext cx="1445775" cy="756973"/>
          </a:xfrm>
          <a:prstGeom prst="ellipse">
            <a:avLst/>
          </a:prstGeom>
          <a:solidFill>
            <a:srgbClr val="8CED2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42046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346</Words>
  <Application>Microsoft Office PowerPoint</Application>
  <PresentationFormat>Широкоэкранный</PresentationFormat>
  <Paragraphs>119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Nautilus Pompilius</vt:lpstr>
      <vt:lpstr>Times New Roman</vt:lpstr>
      <vt:lpstr>Wingdings</vt:lpstr>
      <vt:lpstr>Тема Office</vt:lpstr>
      <vt:lpstr> ЧТО?</vt:lpstr>
      <vt:lpstr>Правила игры</vt:lpstr>
      <vt:lpstr>Презентация PowerPoint</vt:lpstr>
      <vt:lpstr>Какое дерево зацветает позже всех?</vt:lpstr>
      <vt:lpstr>Какие ягоды можно собирать из-под снега?</vt:lpstr>
      <vt:lpstr>У каких птиц яйца высиживает самец?</vt:lpstr>
      <vt:lpstr>Какую рыбу называют подводным санитаром?</vt:lpstr>
      <vt:lpstr>Презентация PowerPoint</vt:lpstr>
      <vt:lpstr>Какое животное обладает самым громким голосом?</vt:lpstr>
      <vt:lpstr>Какой зверёк всю зиму спит вниз головой?</vt:lpstr>
      <vt:lpstr>Между какими двумя одинаковыми буквами можно поставить маленькую лошадь и получить название страны?</vt:lpstr>
      <vt:lpstr>Самая высокая горная вершина Европы?</vt:lpstr>
      <vt:lpstr>Из какого дерева делают спички?</vt:lpstr>
      <vt:lpstr>У каких растений нет корней, стеблей, листьев и цветов ?</vt:lpstr>
      <vt:lpstr>Название какого растения леса связано с именем птицы?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Господин</cp:lastModifiedBy>
  <cp:revision>85</cp:revision>
  <dcterms:created xsi:type="dcterms:W3CDTF">2016-06-10T13:19:15Z</dcterms:created>
  <dcterms:modified xsi:type="dcterms:W3CDTF">2022-04-30T09:37:55Z</dcterms:modified>
</cp:coreProperties>
</file>